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7" r:id="rId5"/>
    <p:sldId id="278" r:id="rId6"/>
    <p:sldId id="279" r:id="rId7"/>
    <p:sldId id="288" r:id="rId8"/>
    <p:sldId id="289" r:id="rId9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vier Wilenmann" initials="JW" lastIdx="1" clrIdx="0">
    <p:extLst>
      <p:ext uri="{19B8F6BF-5375-455C-9EA6-DF929625EA0E}">
        <p15:presenceInfo xmlns:p15="http://schemas.microsoft.com/office/powerpoint/2012/main" userId="a9ccd94a3858ec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 autoAdjust="0"/>
    <p:restoredTop sz="94660"/>
  </p:normalViewPr>
  <p:slideViewPr>
    <p:cSldViewPr snapToGrid="0">
      <p:cViewPr varScale="1">
        <p:scale>
          <a:sx n="90" d="100"/>
          <a:sy n="90" d="100"/>
        </p:scale>
        <p:origin x="59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2FDA84-B70C-4C4D-8105-9369C7C8BE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AF23A-566B-46C7-BCD3-E384A365D9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551D0C-863B-46A1-A2B0-54EAAD6B3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8B0DC3-FB71-4543-A22B-B314DA23B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FAB7D2-393D-4CF3-806C-BB9888333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93548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10404D-C1F2-438E-A3D0-1C24CECFC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F2BC9FC-6069-4A9A-8139-69072AF65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026B19-BF21-423C-965F-C760080CE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0771B79-CA26-470C-9DD4-81BE625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9E2CF6-4E30-4CB6-B35A-32642C832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24894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C3F28A6-6094-43BA-9680-FD5F3FC7AF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86FE446-E695-48AB-B6F8-D3E4F8FE61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EB3AEE8-FC8E-4C26-B00D-DF9DF99D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FF0633-C4AC-4B1D-B7BA-BB9ED558E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BB5625-74CD-45ED-8ECA-7C4FDF74C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56449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7195EE-8ED0-43D2-AB28-918CC469E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29A2CD-3083-4D8D-84C0-4AA468724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894344-3867-44E0-A66A-00C361647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81F1165-9574-4549-ABB0-5B785D74A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22EAAA-DAC2-4A09-B16E-0AF6D8F46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06113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B768DD-DD38-493C-B9EC-4749C360A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4A24247-9DB5-4FDC-9C58-82382254E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7022C5-AEDF-4742-BD87-D437A1165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5466B7-B56A-44B1-89E1-AC7C16303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5868A6-ACDA-42D1-A43A-459A529B9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19019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B8F35A-54A2-4D75-9D93-374243E5E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C3B52F-99B0-4D39-A1B1-A8B40A5E8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795FBD0-A2FB-43B5-83E5-E6EC734451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59903C-F1CF-4BF8-BF7F-0AF61D1AA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0249F28-4B53-448B-A3A9-2C6B5BE5C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CF7558-D21E-430E-A228-127200240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56784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9A0C54-34C2-4227-A266-92BEF8BC3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C189BF-D230-4462-A4FF-3B0580571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69C2D64-4374-4BE6-92D6-A304AC9A2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6FDEF59-45D3-48DF-A7FE-F3FD8E47AF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28AAC5A-EA27-486D-AC14-1D27C99E56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370D07C-EFA8-4D1A-AB07-03F1CD5BC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74DBE6A-EC93-4EF6-9CC3-624572BE8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1BD45DC-8301-4EB4-B289-8A67C496F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1461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7AD7A-E5FA-43BC-BBFE-E717BE02A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FA0C0FA-95C4-43A7-91FC-E4284411E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694EC70-09D2-43E3-9928-BFC16CB2D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A92873F-B075-4EC3-A76A-4331DA2C8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8466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1F7629-C270-4C5A-B6B8-241B263D0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420D5CB-09B8-487E-B70A-54EEE4B2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1CE8F5B-B847-49A2-A12D-5471DEA3F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47342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8115D8-07A6-4D9D-8151-9E6C5305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E408CD-485E-4391-9999-1FD086022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3DFA6B0-82C5-4C47-936E-20822B126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4DD3F6-B651-41B9-8911-CC40030DA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31F0B04-A75F-45C0-8373-03E9BA573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4B060E4-8D19-4CE4-916A-EFA10B077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62352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394652-71A2-4E80-B307-1C42DE0DA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B420F50-1378-446F-BC2D-B90D214DEF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40B8029-EBFC-4B47-B610-D492FD584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DF7A037-0CB8-4063-B2DB-B9490DA5F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430375C-9BAD-4D47-BD16-F4DB8077E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D86746-6B9E-4E3B-B9C7-6DADDE0D5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89630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4FDC63F-AD59-48C6-8587-EF73557AE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21A6DF-800D-43AD-A018-A62142FEE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E337CC-2C90-4087-9837-9FE9E80A9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A316D-12A5-412C-A9AD-F3731CA4F327}" type="datetimeFigureOut">
              <a:rPr lang="es-CL" smtClean="0"/>
              <a:t>31-08-2022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D26D8A-649A-49C2-8AF4-AB8800E4C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0997377-0D61-45AE-8099-2B43405B2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4F4655-16F3-41F2-8953-866215B7537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45403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681658-B9A2-47B8-B03D-D61579416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0067" y="1546292"/>
            <a:ext cx="9629104" cy="1882708"/>
          </a:xfrm>
        </p:spPr>
        <p:txBody>
          <a:bodyPr>
            <a:normAutofit fontScale="90000"/>
          </a:bodyPr>
          <a:lstStyle/>
          <a:p>
            <a:r>
              <a:rPr lang="en-US" dirty="0"/>
              <a:t>Proyecto </a:t>
            </a:r>
            <a:r>
              <a:rPr lang="en-US" dirty="0" err="1"/>
              <a:t>WebScraping</a:t>
            </a:r>
            <a:r>
              <a:rPr lang="en-US" dirty="0"/>
              <a:t> </a:t>
            </a:r>
            <a:r>
              <a:rPr lang="en-US" dirty="0" err="1"/>
              <a:t>Integración</a:t>
            </a:r>
            <a:r>
              <a:rPr lang="en-US" dirty="0"/>
              <a:t> Salas Corte Suprema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09A639-74C1-4F52-A7F6-1A01E2291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2410"/>
            <a:ext cx="9144000" cy="1655762"/>
          </a:xfrm>
        </p:spPr>
        <p:txBody>
          <a:bodyPr>
            <a:normAutofit/>
          </a:bodyPr>
          <a:lstStyle/>
          <a:p>
            <a:endParaRPr lang="en-US" sz="3000" dirty="0"/>
          </a:p>
          <a:p>
            <a:r>
              <a:rPr lang="en-US" sz="3000" dirty="0">
                <a:solidFill>
                  <a:schemeClr val="accent2"/>
                </a:solidFill>
              </a:rPr>
              <a:t>Javier Wilenmann</a:t>
            </a:r>
          </a:p>
          <a:p>
            <a:r>
              <a:rPr lang="en-US" sz="3000" dirty="0">
                <a:solidFill>
                  <a:schemeClr val="accent2"/>
                </a:solidFill>
              </a:rPr>
              <a:t>Universidad Adolfo Ibáñez</a:t>
            </a:r>
          </a:p>
        </p:txBody>
      </p:sp>
    </p:spTree>
    <p:extLst>
      <p:ext uri="{BB962C8B-B14F-4D97-AF65-F5344CB8AC3E}">
        <p14:creationId xmlns:p14="http://schemas.microsoft.com/office/powerpoint/2010/main" val="3810158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3AC4B25-4609-4E1A-DAAD-920852FEC7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451" r="9091" b="40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2B1D4F77-A17C-43D7-B7FA-545148E4E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00EA12A-2072-4683-94B5-716FFC364D4E}"/>
              </a:ext>
            </a:extLst>
          </p:cNvPr>
          <p:cNvSpPr txBox="1"/>
          <p:nvPr/>
        </p:nvSpPr>
        <p:spPr>
          <a:xfrm>
            <a:off x="594805" y="640263"/>
            <a:ext cx="3759240" cy="13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Introducción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F85394D-2E08-8C5B-74D8-21020DEFC1DC}"/>
              </a:ext>
            </a:extLst>
          </p:cNvPr>
          <p:cNvSpPr txBox="1"/>
          <p:nvPr/>
        </p:nvSpPr>
        <p:spPr>
          <a:xfrm>
            <a:off x="594110" y="2121763"/>
            <a:ext cx="3764826" cy="37730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Corte Suprema </a:t>
            </a:r>
            <a:r>
              <a:rPr lang="en-US" sz="1400" dirty="0" err="1"/>
              <a:t>funciona</a:t>
            </a:r>
            <a:r>
              <a:rPr lang="en-US" sz="1400" dirty="0"/>
              <a:t> </a:t>
            </a:r>
            <a:r>
              <a:rPr lang="en-US" sz="1400" dirty="0" err="1"/>
              <a:t>organizada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cuatros </a:t>
            </a:r>
            <a:r>
              <a:rPr lang="en-US" sz="1400" dirty="0" err="1"/>
              <a:t>salas</a:t>
            </a:r>
            <a:r>
              <a:rPr lang="en-US" sz="1400" dirty="0"/>
              <a:t> </a:t>
            </a:r>
            <a:r>
              <a:rPr lang="en-US" sz="1400" dirty="0" err="1"/>
              <a:t>especializadas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Función</a:t>
            </a:r>
            <a:r>
              <a:rPr lang="en-US" sz="1400" dirty="0"/>
              <a:t>: </a:t>
            </a:r>
            <a:r>
              <a:rPr lang="en-US" sz="1400" dirty="0" err="1"/>
              <a:t>estabilizar</a:t>
            </a:r>
            <a:r>
              <a:rPr lang="en-US" sz="1400" dirty="0"/>
              <a:t> “</a:t>
            </a:r>
            <a:r>
              <a:rPr lang="en-US" sz="1400" dirty="0" err="1"/>
              <a:t>jurisprudencia</a:t>
            </a:r>
            <a:r>
              <a:rPr lang="en-US" sz="1400" dirty="0"/>
              <a:t>”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Pero </a:t>
            </a:r>
            <a:r>
              <a:rPr lang="en-US" sz="1400" dirty="0" err="1"/>
              <a:t>función</a:t>
            </a:r>
            <a:r>
              <a:rPr lang="en-US" sz="1400" dirty="0"/>
              <a:t> </a:t>
            </a:r>
            <a:r>
              <a:rPr lang="en-US" sz="1400" dirty="0" err="1"/>
              <a:t>afectada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alta</a:t>
            </a:r>
            <a:r>
              <a:rPr lang="en-US" sz="1400" dirty="0"/>
              <a:t> </a:t>
            </a:r>
            <a:r>
              <a:rPr lang="en-US" sz="1400" dirty="0" err="1"/>
              <a:t>variación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</a:t>
            </a:r>
            <a:r>
              <a:rPr lang="en-US" sz="1400" dirty="0" err="1"/>
              <a:t>integración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Cada</a:t>
            </a:r>
            <a:r>
              <a:rPr lang="en-US" sz="1400" dirty="0"/>
              <a:t> </a:t>
            </a:r>
            <a:r>
              <a:rPr lang="en-US" sz="1400" dirty="0" err="1"/>
              <a:t>sala</a:t>
            </a:r>
            <a:r>
              <a:rPr lang="en-US" sz="1400" dirty="0"/>
              <a:t> </a:t>
            </a:r>
            <a:r>
              <a:rPr lang="en-US" sz="1400" dirty="0" err="1"/>
              <a:t>está</a:t>
            </a:r>
            <a:r>
              <a:rPr lang="en-US" sz="1400" dirty="0"/>
              <a:t> </a:t>
            </a:r>
            <a:r>
              <a:rPr lang="en-US" sz="1400" dirty="0" err="1"/>
              <a:t>integrada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5 </a:t>
            </a:r>
            <a:r>
              <a:rPr lang="en-US" sz="1400" dirty="0" err="1"/>
              <a:t>ministros</a:t>
            </a:r>
            <a:r>
              <a:rPr lang="en-US" sz="1400" dirty="0"/>
              <a:t> </a:t>
            </a:r>
            <a:r>
              <a:rPr lang="en-US" sz="1400" dirty="0" err="1"/>
              <a:t>titulares</a:t>
            </a:r>
            <a:r>
              <a:rPr lang="en-US" sz="1400" dirty="0"/>
              <a:t>, </a:t>
            </a:r>
            <a:r>
              <a:rPr lang="en-US" sz="1400" dirty="0" err="1"/>
              <a:t>pero</a:t>
            </a:r>
            <a:r>
              <a:rPr lang="en-US" sz="1400" dirty="0"/>
              <a:t> </a:t>
            </a:r>
            <a:r>
              <a:rPr lang="en-US" sz="1400" dirty="0" err="1"/>
              <a:t>usualmente</a:t>
            </a:r>
            <a:r>
              <a:rPr lang="en-US" sz="1400" dirty="0"/>
              <a:t> </a:t>
            </a:r>
            <a:r>
              <a:rPr lang="en-US" sz="1400" dirty="0" err="1"/>
              <a:t>faltan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diversos</a:t>
            </a:r>
            <a:r>
              <a:rPr lang="en-US" sz="1400" dirty="0"/>
              <a:t> </a:t>
            </a:r>
            <a:r>
              <a:rPr lang="en-US" sz="1400" dirty="0" err="1"/>
              <a:t>motivos</a:t>
            </a:r>
            <a:r>
              <a:rPr lang="en-US" sz="1400" dirty="0"/>
              <a:t> y </a:t>
            </a:r>
            <a:r>
              <a:rPr lang="en-US" sz="1400" dirty="0" err="1"/>
              <a:t>deben</a:t>
            </a:r>
            <a:r>
              <a:rPr lang="en-US" sz="1400" dirty="0"/>
              <a:t> “</a:t>
            </a:r>
            <a:r>
              <a:rPr lang="en-US" sz="1400" dirty="0" err="1"/>
              <a:t>integrar</a:t>
            </a:r>
            <a:r>
              <a:rPr lang="en-US" sz="1400" dirty="0"/>
              <a:t>” abogados </a:t>
            </a:r>
            <a:r>
              <a:rPr lang="en-US" sz="1400" dirty="0" err="1"/>
              <a:t>externos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Proyecto de </a:t>
            </a:r>
            <a:r>
              <a:rPr lang="en-US" sz="1400" dirty="0" err="1"/>
              <a:t>investigación</a:t>
            </a:r>
            <a:r>
              <a:rPr lang="en-US" sz="1400" dirty="0"/>
              <a:t> UAI: </a:t>
            </a:r>
            <a:r>
              <a:rPr lang="en-US" sz="1400" dirty="0" err="1"/>
              <a:t>causas</a:t>
            </a:r>
            <a:r>
              <a:rPr lang="en-US" sz="1400" dirty="0"/>
              <a:t> y </a:t>
            </a:r>
            <a:r>
              <a:rPr lang="en-US" sz="1400" dirty="0" err="1"/>
              <a:t>efectos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</a:t>
            </a:r>
            <a:r>
              <a:rPr lang="en-US" sz="1400" dirty="0" err="1"/>
              <a:t>dispersión</a:t>
            </a:r>
            <a:r>
              <a:rPr lang="en-US" sz="1400" dirty="0"/>
              <a:t> de </a:t>
            </a:r>
            <a:r>
              <a:rPr lang="en-US" sz="1400" dirty="0" err="1"/>
              <a:t>criterios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1908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DD293B8-AC51-423E-976A-191F7A2399E8}"/>
              </a:ext>
            </a:extLst>
          </p:cNvPr>
          <p:cNvSpPr txBox="1"/>
          <p:nvPr/>
        </p:nvSpPr>
        <p:spPr>
          <a:xfrm>
            <a:off x="8864726" y="1194570"/>
            <a:ext cx="3148166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16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16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1600" dirty="0"/>
              <a:t>Poder Judicial pone a disposición de usuarios información variada sobre Corte Suprema, incluyendo integraciones</a:t>
            </a: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16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1600" dirty="0"/>
              <a:t>Pestaña integraciones se despliega en menú dinámico que filtra por año, mes y día</a:t>
            </a: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16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1600" dirty="0"/>
              <a:t>Al presionar “filtrar” un año, mes y día, se despliega un PDF con el acta de integración de cada sala</a:t>
            </a:r>
          </a:p>
          <a:p>
            <a:pPr>
              <a:buClr>
                <a:srgbClr val="00B0F0"/>
              </a:buClr>
            </a:pPr>
            <a:endParaRPr lang="es-CL" sz="2400" dirty="0"/>
          </a:p>
          <a:p>
            <a:pPr>
              <a:buClr>
                <a:srgbClr val="00B0F0"/>
              </a:buClr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n-US" sz="22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9E8D8D-F2C9-4ADD-A55D-F1A129EE96A1}"/>
              </a:ext>
            </a:extLst>
          </p:cNvPr>
          <p:cNvSpPr txBox="1"/>
          <p:nvPr/>
        </p:nvSpPr>
        <p:spPr>
          <a:xfrm>
            <a:off x="856518" y="148196"/>
            <a:ext cx="102187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800" b="1" dirty="0"/>
              <a:t>Sitio Web que contiene la información</a:t>
            </a:r>
          </a:p>
          <a:p>
            <a:pPr algn="ctr"/>
            <a:r>
              <a:rPr lang="es-CL" sz="2800" b="1" dirty="0"/>
              <a:t>https://www.pjud.cl/tribunales/corte-suprema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E6187E5-ACE1-FD86-C5AC-061FF153D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22" y="1194570"/>
            <a:ext cx="5755990" cy="309937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9CC0681-8CB8-944E-9568-EEC67EE89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785" y="4490949"/>
            <a:ext cx="7324627" cy="218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76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DD293B8-AC51-423E-976A-191F7A2399E8}"/>
              </a:ext>
            </a:extLst>
          </p:cNvPr>
          <p:cNvSpPr txBox="1"/>
          <p:nvPr/>
        </p:nvSpPr>
        <p:spPr>
          <a:xfrm>
            <a:off x="339365" y="801278"/>
            <a:ext cx="11100062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n-US" sz="22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Extracción de información requiere paso por un menú dinámico de filtro y descarga de PDF</a:t>
            </a: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0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Tecnología </a:t>
            </a:r>
            <a:r>
              <a:rPr lang="es-CL" sz="2000" dirty="0" err="1"/>
              <a:t>Scrapping</a:t>
            </a:r>
            <a:r>
              <a:rPr lang="es-CL" sz="2000" dirty="0"/>
              <a:t>: carácter dinámico justifica seleccionar </a:t>
            </a:r>
            <a:r>
              <a:rPr lang="es-CL" sz="2000" dirty="0" err="1"/>
              <a:t>Selenium</a:t>
            </a:r>
            <a:endParaRPr lang="es-CL" sz="20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0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Idea: Script debe llevar a bajar PDF con acta de integración de cada sala cada día relevante. Luego, proceso de extracción de datos</a:t>
            </a: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0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Escalamiento, </a:t>
            </a:r>
            <a:r>
              <a:rPr lang="es-CL" sz="2000" dirty="0" err="1"/>
              <a:t>pseudo-código</a:t>
            </a:r>
            <a:r>
              <a:rPr lang="es-CL" sz="2000" dirty="0"/>
              <a:t>:</a:t>
            </a:r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0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 err="1"/>
              <a:t>For</a:t>
            </a:r>
            <a:r>
              <a:rPr lang="es-CL" sz="2000" dirty="0"/>
              <a:t> año in años (2015:2021):</a:t>
            </a:r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 err="1"/>
              <a:t>For</a:t>
            </a:r>
            <a:r>
              <a:rPr lang="es-CL" sz="2000" dirty="0"/>
              <a:t> mes in meses: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 err="1"/>
              <a:t>For</a:t>
            </a:r>
            <a:r>
              <a:rPr lang="es-CL" sz="2000" dirty="0"/>
              <a:t> día de funcionamiento en días del mes:</a:t>
            </a:r>
          </a:p>
          <a:p>
            <a:pPr marL="1657350" lvl="3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 err="1"/>
              <a:t>For</a:t>
            </a:r>
            <a:r>
              <a:rPr lang="es-CL" sz="2000" dirty="0"/>
              <a:t> sala in salas (1, 4):</a:t>
            </a:r>
          </a:p>
          <a:p>
            <a:pPr marL="2114550" lvl="4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 err="1"/>
              <a:t>Click</a:t>
            </a:r>
            <a:r>
              <a:rPr lang="es-CL" sz="2000" dirty="0"/>
              <a:t> descargar PDF, dejar en PDF-Files</a:t>
            </a:r>
          </a:p>
          <a:p>
            <a:pPr lvl="4">
              <a:buClr>
                <a:srgbClr val="00B0F0"/>
              </a:buClr>
            </a:pPr>
            <a:endParaRPr lang="es-CL" sz="2400" dirty="0"/>
          </a:p>
          <a:p>
            <a:pPr>
              <a:buClr>
                <a:srgbClr val="00B0F0"/>
              </a:buClr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n-US" sz="22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9E8D8D-F2C9-4ADD-A55D-F1A129EE96A1}"/>
              </a:ext>
            </a:extLst>
          </p:cNvPr>
          <p:cNvSpPr txBox="1"/>
          <p:nvPr/>
        </p:nvSpPr>
        <p:spPr>
          <a:xfrm>
            <a:off x="1087382" y="217759"/>
            <a:ext cx="102187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800" b="1" dirty="0"/>
              <a:t>Selección tecnología, estructura </a:t>
            </a:r>
            <a:r>
              <a:rPr lang="es-CL" sz="2800" b="1" dirty="0" err="1"/>
              <a:t>scrapping</a:t>
            </a:r>
            <a:r>
              <a:rPr lang="es-CL" sz="2800" b="1" dirty="0"/>
              <a:t> y almacenamiento de datos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49495DC-DA57-7F92-C585-B0D4EFE84FD0}"/>
              </a:ext>
            </a:extLst>
          </p:cNvPr>
          <p:cNvSpPr txBox="1"/>
          <p:nvPr/>
        </p:nvSpPr>
        <p:spPr>
          <a:xfrm>
            <a:off x="7593290" y="3935691"/>
            <a:ext cx="42939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 err="1"/>
              <a:t>For</a:t>
            </a:r>
            <a:r>
              <a:rPr lang="es-CL" dirty="0"/>
              <a:t> PDF in PDF Files:</a:t>
            </a:r>
          </a:p>
          <a:p>
            <a:r>
              <a:rPr lang="es-CL" dirty="0"/>
              <a:t>	-Buscar información relevante</a:t>
            </a:r>
          </a:p>
          <a:p>
            <a:r>
              <a:rPr lang="es-CL" dirty="0"/>
              <a:t>	-</a:t>
            </a:r>
            <a:r>
              <a:rPr lang="es-CL" dirty="0" err="1"/>
              <a:t>Append</a:t>
            </a:r>
            <a:r>
              <a:rPr lang="es-CL" dirty="0"/>
              <a:t> in </a:t>
            </a:r>
            <a:r>
              <a:rPr lang="es-CL" dirty="0" err="1"/>
              <a:t>dataframe</a:t>
            </a:r>
            <a:r>
              <a:rPr lang="es-CL" dirty="0"/>
              <a:t> con Columnas </a:t>
            </a:r>
            <a:r>
              <a:rPr lang="es-CL" dirty="0" err="1"/>
              <a:t>df</a:t>
            </a:r>
            <a:r>
              <a:rPr lang="es-CL" dirty="0"/>
              <a:t>:</a:t>
            </a:r>
          </a:p>
          <a:p>
            <a:r>
              <a:rPr lang="es-CL" dirty="0"/>
              <a:t>-Fecha (</a:t>
            </a:r>
            <a:r>
              <a:rPr lang="es-CL" dirty="0" err="1"/>
              <a:t>datetime</a:t>
            </a:r>
            <a:r>
              <a:rPr lang="es-CL" dirty="0"/>
              <a:t>)</a:t>
            </a:r>
          </a:p>
          <a:p>
            <a:r>
              <a:rPr lang="es-CL" dirty="0"/>
              <a:t>-Sala (</a:t>
            </a:r>
            <a:r>
              <a:rPr lang="es-CL" dirty="0" err="1"/>
              <a:t>chr</a:t>
            </a:r>
            <a:r>
              <a:rPr lang="es-CL" dirty="0"/>
              <a:t>)</a:t>
            </a:r>
          </a:p>
          <a:p>
            <a:r>
              <a:rPr lang="es-CL" dirty="0"/>
              <a:t>-Integrantes (</a:t>
            </a:r>
            <a:r>
              <a:rPr lang="es-CL" dirty="0" err="1"/>
              <a:t>chr</a:t>
            </a:r>
            <a:r>
              <a:rPr lang="es-CL" dirty="0"/>
              <a:t>)</a:t>
            </a:r>
          </a:p>
          <a:p>
            <a:r>
              <a:rPr lang="es-CL" dirty="0"/>
              <a:t>-Justificaciones ausentes (</a:t>
            </a:r>
            <a:r>
              <a:rPr lang="es-CL" dirty="0" err="1"/>
              <a:t>chr</a:t>
            </a:r>
            <a:r>
              <a:rPr lang="es-CL" dirty="0"/>
              <a:t>)</a:t>
            </a:r>
          </a:p>
          <a:p>
            <a:r>
              <a:rPr lang="es-CL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9344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DD293B8-AC51-423E-976A-191F7A2399E8}"/>
              </a:ext>
            </a:extLst>
          </p:cNvPr>
          <p:cNvSpPr txBox="1"/>
          <p:nvPr/>
        </p:nvSpPr>
        <p:spPr>
          <a:xfrm>
            <a:off x="-121617" y="697578"/>
            <a:ext cx="8612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buClr>
                <a:srgbClr val="00B0F0"/>
              </a:buClr>
            </a:pPr>
            <a:endParaRPr lang="es-CL" sz="16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1600" dirty="0" err="1"/>
              <a:t>Loop</a:t>
            </a:r>
            <a:r>
              <a:rPr lang="es-CL" sz="1600" dirty="0"/>
              <a:t> años y meses por selección </a:t>
            </a:r>
            <a:r>
              <a:rPr lang="es-CL" sz="1600" dirty="0" err="1"/>
              <a:t>Xpath</a:t>
            </a:r>
            <a:r>
              <a:rPr lang="es-CL" sz="1600" dirty="0"/>
              <a:t> a partir de lista:</a:t>
            </a:r>
            <a:endParaRPr lang="es-CL" sz="2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9E8D8D-F2C9-4ADD-A55D-F1A129EE96A1}"/>
              </a:ext>
            </a:extLst>
          </p:cNvPr>
          <p:cNvSpPr txBox="1"/>
          <p:nvPr/>
        </p:nvSpPr>
        <p:spPr>
          <a:xfrm>
            <a:off x="403986" y="249433"/>
            <a:ext cx="10218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800" b="1" dirty="0"/>
              <a:t>Desarrollo </a:t>
            </a:r>
            <a:r>
              <a:rPr lang="es-CL" sz="2800" b="1" dirty="0" err="1"/>
              <a:t>loop</a:t>
            </a:r>
            <a:endParaRPr lang="es-CL" sz="2800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04FA01C-66E6-0D0E-CF39-57650528F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26" y="1348174"/>
            <a:ext cx="8237933" cy="146773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BBD6ACC3-890B-67AC-D63D-AA8FDCA40DE6}"/>
              </a:ext>
            </a:extLst>
          </p:cNvPr>
          <p:cNvSpPr txBox="1"/>
          <p:nvPr/>
        </p:nvSpPr>
        <p:spPr>
          <a:xfrm>
            <a:off x="-121618" y="2844225"/>
            <a:ext cx="10944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1600" dirty="0" err="1"/>
              <a:t>Loop</a:t>
            </a:r>
            <a:r>
              <a:rPr lang="es-CL" sz="1600" dirty="0"/>
              <a:t> días, al no ser siempre los mismos, a partir de lista obtenida por Python con valor que se despliegan tras seleccionar mes: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E0312A4-E2F1-FD40-F811-00AF23CF3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86" y="3485628"/>
            <a:ext cx="7484646" cy="867103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C942F32A-847F-3437-F359-830298D1DC6A}"/>
              </a:ext>
            </a:extLst>
          </p:cNvPr>
          <p:cNvSpPr txBox="1"/>
          <p:nvPr/>
        </p:nvSpPr>
        <p:spPr>
          <a:xfrm>
            <a:off x="-121617" y="4532635"/>
            <a:ext cx="57798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1600" dirty="0"/>
              <a:t>Salas no fue posible hacer con </a:t>
            </a:r>
            <a:r>
              <a:rPr lang="es-CL" sz="1600" dirty="0" err="1"/>
              <a:t>loop</a:t>
            </a:r>
            <a:r>
              <a:rPr lang="es-CL" sz="1600" dirty="0"/>
              <a:t>, sino con estrategia de intentar </a:t>
            </a:r>
            <a:br>
              <a:rPr lang="es-CL" sz="1600" dirty="0"/>
            </a:br>
            <a:r>
              <a:rPr lang="es-CL" sz="1600" dirty="0"/>
              <a:t>pulsar sobre cada elemento desplegado, por </a:t>
            </a:r>
            <a:r>
              <a:rPr lang="es-CL" sz="1600" dirty="0" err="1"/>
              <a:t>Xpath</a:t>
            </a:r>
            <a:r>
              <a:rPr lang="es-CL" sz="1600" dirty="0"/>
              <a:t>: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19D4D27B-2BF5-2DB5-70DF-C70B58A98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4247" y="3611677"/>
            <a:ext cx="6143562" cy="275839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EA429B13-0148-A95E-ED9B-C9E7B6F54885}"/>
              </a:ext>
            </a:extLst>
          </p:cNvPr>
          <p:cNvSpPr txBox="1"/>
          <p:nvPr/>
        </p:nvSpPr>
        <p:spPr>
          <a:xfrm>
            <a:off x="6069491" y="1607546"/>
            <a:ext cx="6443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rgbClr val="FF0000"/>
                </a:solidFill>
              </a:rPr>
              <a:t>Problema en funcionamiento del </a:t>
            </a:r>
            <a:r>
              <a:rPr lang="es-CL" dirty="0" err="1">
                <a:solidFill>
                  <a:srgbClr val="FF0000"/>
                </a:solidFill>
              </a:rPr>
              <a:t>loop</a:t>
            </a:r>
            <a:r>
              <a:rPr lang="es-CL" dirty="0">
                <a:solidFill>
                  <a:srgbClr val="FF0000"/>
                </a:solidFill>
              </a:rPr>
              <a:t> actual: tiende a descargar varias veces los archivos</a:t>
            </a:r>
          </a:p>
        </p:txBody>
      </p:sp>
    </p:spTree>
    <p:extLst>
      <p:ext uri="{BB962C8B-B14F-4D97-AF65-F5344CB8AC3E}">
        <p14:creationId xmlns:p14="http://schemas.microsoft.com/office/powerpoint/2010/main" val="107891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DD293B8-AC51-423E-976A-191F7A2399E8}"/>
              </a:ext>
            </a:extLst>
          </p:cNvPr>
          <p:cNvSpPr txBox="1"/>
          <p:nvPr/>
        </p:nvSpPr>
        <p:spPr>
          <a:xfrm>
            <a:off x="308221" y="989756"/>
            <a:ext cx="11147778" cy="827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n-US" sz="22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 err="1"/>
              <a:t>PDFs</a:t>
            </a:r>
            <a:r>
              <a:rPr lang="es-CL" sz="2000" dirty="0"/>
              <a:t> no escaneados: PDF </a:t>
            </a:r>
            <a:r>
              <a:rPr lang="es-CL" sz="2000" dirty="0" err="1"/>
              <a:t>read</a:t>
            </a:r>
            <a:endParaRPr lang="es-CL" sz="20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0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Patrones: 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“INSTALACI”: permite reconocer si </a:t>
            </a:r>
            <a:br>
              <a:rPr lang="es-CL" sz="2000" dirty="0"/>
            </a:br>
            <a:r>
              <a:rPr lang="es-CL" sz="2000" dirty="0"/>
              <a:t>es tipo de acta búsqueda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Lo que antecedente a SALA: número </a:t>
            </a:r>
            <a:br>
              <a:rPr lang="es-CL" sz="2000" dirty="0"/>
            </a:br>
            <a:r>
              <a:rPr lang="es-CL" sz="2000" dirty="0"/>
              <a:t>de sala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Lo que sigue a ÑOR: nombre </a:t>
            </a:r>
            <a:br>
              <a:rPr lang="es-CL" sz="2000" dirty="0"/>
            </a:br>
            <a:r>
              <a:rPr lang="es-CL" sz="2000" dirty="0"/>
              <a:t>integrantes (problema: mujeres con A </a:t>
            </a:r>
            <a:br>
              <a:rPr lang="es-CL" sz="2000" dirty="0"/>
            </a:br>
            <a:r>
              <a:rPr lang="es-CL" sz="2000" dirty="0"/>
              <a:t>antes)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Lo que sigue a firma digital: fecha en </a:t>
            </a:r>
            <a:br>
              <a:rPr lang="es-CL" sz="2000" dirty="0"/>
            </a:br>
            <a:r>
              <a:rPr lang="es-CL" sz="2000" dirty="0"/>
              <a:t>palabras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Causas ausencia: extracción a partir de </a:t>
            </a:r>
            <a:br>
              <a:rPr lang="es-CL" sz="2000" dirty="0"/>
            </a:br>
            <a:r>
              <a:rPr lang="es-CL" sz="2000" dirty="0"/>
              <a:t>lista 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0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Trabajo de limpieza</a:t>
            </a:r>
          </a:p>
          <a:p>
            <a:pPr lvl="1">
              <a:buClr>
                <a:srgbClr val="00B0F0"/>
              </a:buClr>
            </a:pPr>
            <a:endParaRPr lang="es-CL" sz="2400" dirty="0"/>
          </a:p>
          <a:p>
            <a:pPr lvl="1">
              <a:buClr>
                <a:srgbClr val="00B0F0"/>
              </a:buClr>
            </a:pPr>
            <a:endParaRPr lang="es-CL" sz="2400" dirty="0"/>
          </a:p>
          <a:p>
            <a:pPr>
              <a:buClr>
                <a:srgbClr val="00B0F0"/>
              </a:buClr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n-US" sz="22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9E8D8D-F2C9-4ADD-A55D-F1A129EE96A1}"/>
              </a:ext>
            </a:extLst>
          </p:cNvPr>
          <p:cNvSpPr txBox="1"/>
          <p:nvPr/>
        </p:nvSpPr>
        <p:spPr>
          <a:xfrm>
            <a:off x="960120" y="274320"/>
            <a:ext cx="10218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800" b="1" dirty="0"/>
              <a:t>Estrategia extracción información </a:t>
            </a:r>
            <a:r>
              <a:rPr lang="es-CL" sz="2800" b="1" dirty="0" err="1"/>
              <a:t>PDFs</a:t>
            </a:r>
            <a:endParaRPr lang="es-CL" sz="28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9D68701-384B-5435-0651-7117792C4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3524" y="1146111"/>
            <a:ext cx="4305775" cy="524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86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DD293B8-AC51-423E-976A-191F7A2399E8}"/>
              </a:ext>
            </a:extLst>
          </p:cNvPr>
          <p:cNvSpPr txBox="1"/>
          <p:nvPr/>
        </p:nvSpPr>
        <p:spPr>
          <a:xfrm>
            <a:off x="308221" y="989756"/>
            <a:ext cx="11147778" cy="735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n-US" sz="22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 err="1"/>
              <a:t>PDFs</a:t>
            </a:r>
            <a:r>
              <a:rPr lang="es-CL" sz="2000" dirty="0"/>
              <a:t> no escaneados: OCR</a:t>
            </a:r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Patrones: 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“INSTALACI”: permite reconocer si </a:t>
            </a:r>
            <a:br>
              <a:rPr lang="es-CL" sz="2000" dirty="0"/>
            </a:br>
            <a:r>
              <a:rPr lang="es-CL" sz="2000" dirty="0"/>
              <a:t>es tipo de acta búsqueda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Presidente, Ministros, Abogados: lo que </a:t>
            </a:r>
          </a:p>
          <a:p>
            <a:pPr lvl="2">
              <a:buClr>
                <a:srgbClr val="00B0F0"/>
              </a:buClr>
            </a:pPr>
            <a:r>
              <a:rPr lang="es-CL" sz="2000" dirty="0"/>
              <a:t>sigue a esos conceptos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Fecha: lo que sigue a “En Santiago”</a:t>
            </a:r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Causas: extracción por lista</a:t>
            </a:r>
            <a:br>
              <a:rPr lang="es-CL" sz="2000" dirty="0"/>
            </a:br>
            <a:endParaRPr lang="es-CL" sz="2000" dirty="0"/>
          </a:p>
          <a:p>
            <a:pPr marL="1200150" lvl="2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0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0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0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s-CL" sz="2000" dirty="0"/>
              <a:t>Trabajo de limpieza</a:t>
            </a:r>
          </a:p>
          <a:p>
            <a:pPr lvl="1">
              <a:buClr>
                <a:srgbClr val="00B0F0"/>
              </a:buClr>
            </a:pPr>
            <a:endParaRPr lang="es-CL" sz="2400" dirty="0"/>
          </a:p>
          <a:p>
            <a:pPr lvl="1">
              <a:buClr>
                <a:srgbClr val="00B0F0"/>
              </a:buClr>
            </a:pPr>
            <a:endParaRPr lang="es-CL" sz="2400" dirty="0"/>
          </a:p>
          <a:p>
            <a:pPr>
              <a:buClr>
                <a:srgbClr val="00B0F0"/>
              </a:buClr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742950" lvl="1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s-CL" sz="2400" dirty="0"/>
          </a:p>
          <a:p>
            <a:pPr marL="285750" indent="-285750">
              <a:buClr>
                <a:srgbClr val="00B0F0"/>
              </a:buClr>
              <a:buFont typeface="Wingdings" panose="05000000000000000000" pitchFamily="2" charset="2"/>
              <a:buChar char="v"/>
            </a:pPr>
            <a:endParaRPr lang="en-US" sz="22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89E8D8D-F2C9-4ADD-A55D-F1A129EE96A1}"/>
              </a:ext>
            </a:extLst>
          </p:cNvPr>
          <p:cNvSpPr txBox="1"/>
          <p:nvPr/>
        </p:nvSpPr>
        <p:spPr>
          <a:xfrm>
            <a:off x="960120" y="274320"/>
            <a:ext cx="10218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800" b="1" dirty="0"/>
              <a:t>Estrategia extracción información </a:t>
            </a:r>
            <a:r>
              <a:rPr lang="es-CL" sz="2800" b="1" dirty="0" err="1"/>
              <a:t>PDFs</a:t>
            </a:r>
            <a:r>
              <a:rPr lang="es-CL" sz="2800" b="1" dirty="0"/>
              <a:t> escaneados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D7A78A2-F5F2-0FBB-D0E0-A66FB679F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524" y="881971"/>
            <a:ext cx="3976344" cy="597602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CB3DB51-7EA0-CCC2-110B-FB3373A70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60" y="3974633"/>
            <a:ext cx="7311772" cy="38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56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4B1A1BC-5261-58D1-CA6B-7DAAF69D0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275" y="1077124"/>
            <a:ext cx="9225450" cy="470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646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2326</TotalTime>
  <Words>487</Words>
  <Application>Microsoft Office PowerPoint</Application>
  <PresentationFormat>Panorámica</PresentationFormat>
  <Paragraphs>93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Tema de Office</vt:lpstr>
      <vt:lpstr>Proyecto WebScraping Integración Salas Corte Suprema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Javier Wilenmann</dc:creator>
  <cp:lastModifiedBy>Javier Wilenmann</cp:lastModifiedBy>
  <cp:revision>60</cp:revision>
  <dcterms:created xsi:type="dcterms:W3CDTF">2021-05-08T22:50:27Z</dcterms:created>
  <dcterms:modified xsi:type="dcterms:W3CDTF">2022-08-31T22:45:09Z</dcterms:modified>
</cp:coreProperties>
</file>

<file path=docProps/thumbnail.jpeg>
</file>